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sldIdLst>
    <p:sldId id="256" r:id="rId5"/>
    <p:sldId id="258" r:id="rId6"/>
    <p:sldId id="293" r:id="rId7"/>
    <p:sldId id="262" r:id="rId8"/>
    <p:sldId id="295" r:id="rId9"/>
    <p:sldId id="294" r:id="rId10"/>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63" autoAdjust="0"/>
    <p:restoredTop sz="86085" autoAdjust="0"/>
  </p:normalViewPr>
  <p:slideViewPr>
    <p:cSldViewPr>
      <p:cViewPr varScale="1">
        <p:scale>
          <a:sx n="57" d="100"/>
          <a:sy n="57" d="100"/>
        </p:scale>
        <p:origin x="1600" y="4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alerie van den Berg" userId="b7f64057-db8e-423a-b2b5-100c21bc0b3b" providerId="ADAL" clId="{9CFCD77F-E72B-4018-9259-D4EC7C3CC32C}"/>
    <pc:docChg chg="modSld">
      <pc:chgData name="Valerie van den Berg" userId="b7f64057-db8e-423a-b2b5-100c21bc0b3b" providerId="ADAL" clId="{9CFCD77F-E72B-4018-9259-D4EC7C3CC32C}" dt="2019-12-05T10:46:36.711" v="9" actId="20577"/>
      <pc:docMkLst>
        <pc:docMk/>
      </pc:docMkLst>
      <pc:sldChg chg="modSp">
        <pc:chgData name="Valerie van den Berg" userId="b7f64057-db8e-423a-b2b5-100c21bc0b3b" providerId="ADAL" clId="{9CFCD77F-E72B-4018-9259-D4EC7C3CC32C}" dt="2019-12-05T10:46:36.711" v="9" actId="20577"/>
        <pc:sldMkLst>
          <pc:docMk/>
          <pc:sldMk cId="4240300181" sldId="256"/>
        </pc:sldMkLst>
        <pc:spChg chg="mod">
          <ac:chgData name="Valerie van den Berg" userId="b7f64057-db8e-423a-b2b5-100c21bc0b3b" providerId="ADAL" clId="{9CFCD77F-E72B-4018-9259-D4EC7C3CC32C}" dt="2019-12-05T10:46:36.711" v="9" actId="20577"/>
          <ac:spMkLst>
            <pc:docMk/>
            <pc:sldMk cId="4240300181" sldId="256"/>
            <ac:spMk id="4"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29FE22-13E6-4BA6-B6A7-8C2D551EFFA4}" type="datetimeFigureOut">
              <a:rPr lang="nl-NL" smtClean="0"/>
              <a:t>5-12-2019</a:t>
            </a:fld>
            <a:endParaRPr lang="nl-NL"/>
          </a:p>
        </p:txBody>
      </p:sp>
      <p:sp>
        <p:nvSpPr>
          <p:cNvPr id="4" name="Tijdelijke aanduiding voor dia-afbeelding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B32C65-5005-4605-8066-6953C27C5E63}" type="slidenum">
              <a:rPr lang="nl-NL" smtClean="0"/>
              <a:t>‹nr.›</a:t>
            </a:fld>
            <a:endParaRPr lang="nl-NL"/>
          </a:p>
        </p:txBody>
      </p:sp>
    </p:spTree>
    <p:extLst>
      <p:ext uri="{BB962C8B-B14F-4D97-AF65-F5344CB8AC3E}">
        <p14:creationId xmlns:p14="http://schemas.microsoft.com/office/powerpoint/2010/main" val="7592712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Zet tevens een streep onder de belangrijkste thema’s/ onderwerpen</a:t>
            </a:r>
          </a:p>
        </p:txBody>
      </p:sp>
      <p:sp>
        <p:nvSpPr>
          <p:cNvPr id="4" name="Tijdelijke aanduiding voor dianummer 3"/>
          <p:cNvSpPr>
            <a:spLocks noGrp="1"/>
          </p:cNvSpPr>
          <p:nvPr>
            <p:ph type="sldNum" sz="quarter" idx="5"/>
          </p:nvPr>
        </p:nvSpPr>
        <p:spPr/>
        <p:txBody>
          <a:bodyPr/>
          <a:lstStyle/>
          <a:p>
            <a:fld id="{10B32C65-5005-4605-8066-6953C27C5E63}" type="slidenum">
              <a:rPr lang="nl-NL" smtClean="0"/>
              <a:t>3</a:t>
            </a:fld>
            <a:endParaRPr lang="nl-NL"/>
          </a:p>
        </p:txBody>
      </p:sp>
    </p:spTree>
    <p:extLst>
      <p:ext uri="{BB962C8B-B14F-4D97-AF65-F5344CB8AC3E}">
        <p14:creationId xmlns:p14="http://schemas.microsoft.com/office/powerpoint/2010/main" val="1176978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0B32C65-5005-4605-8066-6953C27C5E63}" type="slidenum">
              <a:rPr lang="nl-NL" smtClean="0"/>
              <a:t>4</a:t>
            </a:fld>
            <a:endParaRPr lang="nl-NL"/>
          </a:p>
        </p:txBody>
      </p:sp>
    </p:spTree>
    <p:extLst>
      <p:ext uri="{BB962C8B-B14F-4D97-AF65-F5344CB8AC3E}">
        <p14:creationId xmlns:p14="http://schemas.microsoft.com/office/powerpoint/2010/main" val="24022564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0B32C65-5005-4605-8066-6953C27C5E63}" type="slidenum">
              <a:rPr lang="nl-NL" smtClean="0"/>
              <a:t>5</a:t>
            </a:fld>
            <a:endParaRPr lang="nl-NL"/>
          </a:p>
        </p:txBody>
      </p:sp>
    </p:spTree>
    <p:extLst>
      <p:ext uri="{BB962C8B-B14F-4D97-AF65-F5344CB8AC3E}">
        <p14:creationId xmlns:p14="http://schemas.microsoft.com/office/powerpoint/2010/main" val="24706510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b="0" i="1" dirty="0"/>
          </a:p>
        </p:txBody>
      </p:sp>
      <p:sp>
        <p:nvSpPr>
          <p:cNvPr id="4" name="Tijdelijke aanduiding voor dianummer 3"/>
          <p:cNvSpPr>
            <a:spLocks noGrp="1"/>
          </p:cNvSpPr>
          <p:nvPr>
            <p:ph type="sldNum" sz="quarter" idx="5"/>
          </p:nvPr>
        </p:nvSpPr>
        <p:spPr/>
        <p:txBody>
          <a:bodyPr/>
          <a:lstStyle/>
          <a:p>
            <a:fld id="{10B32C65-5005-4605-8066-6953C27C5E63}" type="slidenum">
              <a:rPr lang="nl-NL" smtClean="0"/>
              <a:t>6</a:t>
            </a:fld>
            <a:endParaRPr lang="nl-NL"/>
          </a:p>
        </p:txBody>
      </p:sp>
    </p:spTree>
    <p:extLst>
      <p:ext uri="{BB962C8B-B14F-4D97-AF65-F5344CB8AC3E}">
        <p14:creationId xmlns:p14="http://schemas.microsoft.com/office/powerpoint/2010/main" val="30613767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normAutofit/>
          </a:bodyPr>
          <a:lstStyle>
            <a:lvl1pPr>
              <a:defRPr sz="2800">
                <a:latin typeface="Arial" pitchFamily="34" charset="0"/>
                <a:cs typeface="Arial" pitchFamily="34" charset="0"/>
              </a:defRPr>
            </a:lvl1pPr>
          </a:lstStyle>
          <a:p>
            <a:r>
              <a:rPr lang="nl-NL" dirty="0"/>
              <a:t>Klik om de stijl te bewerken</a:t>
            </a:r>
          </a:p>
        </p:txBody>
      </p:sp>
      <p:sp>
        <p:nvSpPr>
          <p:cNvPr id="3" name="Ondertitel 2"/>
          <p:cNvSpPr>
            <a:spLocks noGrp="1"/>
          </p:cNvSpPr>
          <p:nvPr>
            <p:ph type="subTitle" idx="1"/>
          </p:nvPr>
        </p:nvSpPr>
        <p:spPr>
          <a:xfrm>
            <a:off x="1371600" y="3886200"/>
            <a:ext cx="6400800" cy="1752600"/>
          </a:xfrm>
        </p:spPr>
        <p:txBody>
          <a:bodyPr>
            <a:normAutofit/>
          </a:bodyPr>
          <a:lstStyle>
            <a:lvl1pPr marL="0" indent="0" algn="ctr">
              <a:buNone/>
              <a:defRPr sz="1800">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a:t>Klik om de ondertitelstijl van het model te bewerken</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5-12-2019</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96192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lvl1pPr>
              <a:defRPr>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5-12-2019</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172719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1979712" y="332656"/>
            <a:ext cx="6645424" cy="648072"/>
          </a:xfrm>
        </p:spPr>
        <p:txBody>
          <a:bodyPr>
            <a:noAutofit/>
          </a:bodyPr>
          <a:lstStyle>
            <a:lvl1pPr algn="r">
              <a:defRPr sz="2800" b="1">
                <a:latin typeface="Arial" pitchFamily="34" charset="0"/>
                <a:cs typeface="Arial" pitchFamily="34" charset="0"/>
              </a:defRPr>
            </a:lvl1pPr>
          </a:lstStyle>
          <a:p>
            <a:r>
              <a:rPr lang="nl-NL" dirty="0"/>
              <a:t>Klik om de stijl te bewerken</a:t>
            </a:r>
          </a:p>
        </p:txBody>
      </p:sp>
      <p:sp>
        <p:nvSpPr>
          <p:cNvPr id="3" name="Tijdelijke aanduiding voor inhoud 2"/>
          <p:cNvSpPr>
            <a:spLocks noGrp="1"/>
          </p:cNvSpPr>
          <p:nvPr>
            <p:ph idx="1"/>
          </p:nvPr>
        </p:nvSpPr>
        <p:spPr>
          <a:xfrm>
            <a:off x="2051720" y="1196752"/>
            <a:ext cx="6635080" cy="4929411"/>
          </a:xfrm>
        </p:spPr>
        <p:txBody>
          <a:bodyPr>
            <a:normAutofit/>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5-12-2019</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967688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normAutofit/>
          </a:bodyPr>
          <a:lstStyle>
            <a:lvl1pPr algn="l">
              <a:defRPr sz="3600" b="1" cap="all">
                <a:latin typeface="Arial" pitchFamily="34" charset="0"/>
                <a:cs typeface="Arial" pitchFamily="34" charset="0"/>
              </a:defRPr>
            </a:lvl1pPr>
          </a:lstStyle>
          <a:p>
            <a:r>
              <a:rPr lang="nl-NL" dirty="0"/>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dirty="0"/>
              <a:t>Klik om de modelstijlen te bewerken</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5-12-2019</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757338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r">
              <a:defRPr>
                <a:latin typeface="Arial" pitchFamily="34" charset="0"/>
                <a:cs typeface="Arial" pitchFamily="34" charset="0"/>
              </a:defRPr>
            </a:lvl1pPr>
          </a:lstStyle>
          <a:p>
            <a:r>
              <a:rPr lang="nl-NL" dirty="0"/>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5-12-2019</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543783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r">
              <a:defRPr>
                <a:latin typeface="Arial" panose="020B0604020202020204" pitchFamily="34" charset="0"/>
                <a:cs typeface="Arial" panose="020B0604020202020204" pitchFamily="34" charset="0"/>
              </a:defRPr>
            </a:lvl1pPr>
          </a:lstStyle>
          <a:p>
            <a:r>
              <a:rPr lang="nl-NL" dirty="0"/>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5-12-2019</a:t>
            </a:fld>
            <a:endParaRPr lang="nl-NL"/>
          </a:p>
        </p:txBody>
      </p:sp>
      <p:sp>
        <p:nvSpPr>
          <p:cNvPr id="8" name="Tijdelijke aanduiding voor voettekst 7"/>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9" name="Tijdelijke aanduiding voor dianummer 8"/>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32410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5-12-2019</a:t>
            </a:fld>
            <a:endParaRPr lang="nl-NL"/>
          </a:p>
        </p:txBody>
      </p:sp>
      <p:sp>
        <p:nvSpPr>
          <p:cNvPr id="3" name="Tijdelijke aanduiding voor voettekst 2"/>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4" name="Tijdelijke aanduiding voor dianummer 3"/>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294256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5-12-2019</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24592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dirty="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5-12-2019</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171061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r">
              <a:defRPr>
                <a:latin typeface="Arial" panose="020B0604020202020204" pitchFamily="34" charset="0"/>
                <a:cs typeface="Arial" panose="020B0604020202020204" pitchFamily="34" charset="0"/>
              </a:defRPr>
            </a:lvl1pPr>
          </a:lstStyle>
          <a:p>
            <a:r>
              <a:rPr lang="nl-NL" dirty="0"/>
              <a:t>Klik om de stijl te bewerken</a:t>
            </a:r>
          </a:p>
        </p:txBody>
      </p:sp>
      <p:sp>
        <p:nvSpPr>
          <p:cNvPr id="3" name="Tijdelijke aanduiding voor verticale tekst 2"/>
          <p:cNvSpPr>
            <a:spLocks noGrp="1"/>
          </p:cNvSpPr>
          <p:nvPr>
            <p:ph type="body" orient="vert" idx="1"/>
          </p:nvPr>
        </p:nvSpPr>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5-12-2019</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64550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FED390-F77C-4CDE-BB93-EE6416285244}" type="datetimeFigureOut">
              <a:rPr lang="nl-NL" smtClean="0"/>
              <a:t>5-12-2019</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3308CA-A037-474B-AA6E-6C7C048F3532}" type="slidenum">
              <a:rPr lang="nl-NL" smtClean="0"/>
              <a:t>‹nr.›</a:t>
            </a:fld>
            <a:endParaRPr lang="nl-NL"/>
          </a:p>
        </p:txBody>
      </p:sp>
      <p:pic>
        <p:nvPicPr>
          <p:cNvPr id="8" name="Afbeelding 7"/>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0" y="685"/>
            <a:ext cx="9144000" cy="6856629"/>
          </a:xfrm>
          <a:prstGeom prst="rect">
            <a:avLst/>
          </a:prstGeom>
        </p:spPr>
      </p:pic>
    </p:spTree>
    <p:extLst>
      <p:ext uri="{BB962C8B-B14F-4D97-AF65-F5344CB8AC3E}">
        <p14:creationId xmlns:p14="http://schemas.microsoft.com/office/powerpoint/2010/main" val="16964470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5" r:id="rId6"/>
    <p:sldLayoutId id="2147483656" r:id="rId7"/>
    <p:sldLayoutId id="2147483657" r:id="rId8"/>
    <p:sldLayoutId id="2147483658" r:id="rId9"/>
    <p:sldLayoutId id="2147483659"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85"/>
            <a:ext cx="9144000" cy="6856629"/>
          </a:xfrm>
          <a:prstGeom prst="rect">
            <a:avLst/>
          </a:prstGeom>
        </p:spPr>
      </p:pic>
      <p:sp>
        <p:nvSpPr>
          <p:cNvPr id="4" name="Tekstvak 3"/>
          <p:cNvSpPr txBox="1"/>
          <p:nvPr/>
        </p:nvSpPr>
        <p:spPr>
          <a:xfrm>
            <a:off x="1043608" y="1412776"/>
            <a:ext cx="5328592" cy="1569660"/>
          </a:xfrm>
          <a:prstGeom prst="rect">
            <a:avLst/>
          </a:prstGeom>
          <a:noFill/>
        </p:spPr>
        <p:txBody>
          <a:bodyPr wrap="square" rtlCol="0">
            <a:spAutoFit/>
          </a:bodyPr>
          <a:lstStyle/>
          <a:p>
            <a:pPr algn="ctr"/>
            <a:r>
              <a:rPr lang="nl-NL" sz="4000" u="sng" dirty="0">
                <a:latin typeface="Arial" pitchFamily="34" charset="0"/>
                <a:cs typeface="Arial" pitchFamily="34" charset="0"/>
              </a:rPr>
              <a:t>Welkom!</a:t>
            </a:r>
          </a:p>
          <a:p>
            <a:pPr algn="ctr"/>
            <a:endParaRPr lang="nl-NL" sz="2800" u="sng" dirty="0">
              <a:latin typeface="Arial" pitchFamily="34" charset="0"/>
              <a:cs typeface="Arial" pitchFamily="34" charset="0"/>
            </a:endParaRPr>
          </a:p>
          <a:p>
            <a:pPr algn="ctr"/>
            <a:r>
              <a:rPr lang="nl-NL" sz="2800" u="sng" dirty="0">
                <a:latin typeface="Arial" pitchFamily="34" charset="0"/>
                <a:cs typeface="Arial" pitchFamily="34" charset="0"/>
              </a:rPr>
              <a:t>Periode 2, </a:t>
            </a:r>
            <a:r>
              <a:rPr lang="nl-NL" sz="2800" u="sng">
                <a:latin typeface="Arial" pitchFamily="34" charset="0"/>
                <a:cs typeface="Arial" pitchFamily="34" charset="0"/>
              </a:rPr>
              <a:t>lesweek 5</a:t>
            </a:r>
            <a:endParaRPr lang="nl-NL" sz="2800" dirty="0">
              <a:latin typeface="Arial" pitchFamily="34" charset="0"/>
              <a:cs typeface="Arial" pitchFamily="34" charset="0"/>
            </a:endParaRPr>
          </a:p>
        </p:txBody>
      </p:sp>
    </p:spTree>
    <p:extLst>
      <p:ext uri="{BB962C8B-B14F-4D97-AF65-F5344CB8AC3E}">
        <p14:creationId xmlns:p14="http://schemas.microsoft.com/office/powerpoint/2010/main" val="4240300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nl-NL" dirty="0"/>
              <a:t>Programma</a:t>
            </a:r>
          </a:p>
        </p:txBody>
      </p:sp>
      <p:sp>
        <p:nvSpPr>
          <p:cNvPr id="3" name="Tijdelijke aanduiding voor inhoud 2"/>
          <p:cNvSpPr>
            <a:spLocks noGrp="1"/>
          </p:cNvSpPr>
          <p:nvPr>
            <p:ph idx="1"/>
          </p:nvPr>
        </p:nvSpPr>
        <p:spPr/>
        <p:txBody>
          <a:bodyPr/>
          <a:lstStyle/>
          <a:p>
            <a:r>
              <a:rPr lang="nl-NL" dirty="0"/>
              <a:t>Tussentijdse evaluatie samenwerking</a:t>
            </a:r>
          </a:p>
          <a:p>
            <a:r>
              <a:rPr lang="nl-NL" dirty="0"/>
              <a:t>Hoe zat het ook alweer? Regels van feedback</a:t>
            </a:r>
          </a:p>
          <a:p>
            <a:r>
              <a:rPr lang="nl-NL" dirty="0"/>
              <a:t>Invullen van feedbackformulier voor elkaar</a:t>
            </a:r>
          </a:p>
          <a:p>
            <a:r>
              <a:rPr lang="nl-NL" dirty="0"/>
              <a:t>Per groepje bespreken van feedback</a:t>
            </a:r>
          </a:p>
          <a:p>
            <a:endParaRPr lang="nl-NL" dirty="0"/>
          </a:p>
        </p:txBody>
      </p:sp>
    </p:spTree>
    <p:extLst>
      <p:ext uri="{BB962C8B-B14F-4D97-AF65-F5344CB8AC3E}">
        <p14:creationId xmlns:p14="http://schemas.microsoft.com/office/powerpoint/2010/main" val="19002446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BA27CA-ABCE-4890-BDBB-49AD83A33F79}"/>
              </a:ext>
            </a:extLst>
          </p:cNvPr>
          <p:cNvSpPr>
            <a:spLocks noGrp="1"/>
          </p:cNvSpPr>
          <p:nvPr>
            <p:ph type="title"/>
          </p:nvPr>
        </p:nvSpPr>
        <p:spPr>
          <a:xfrm>
            <a:off x="1249288" y="775423"/>
            <a:ext cx="6645424" cy="648072"/>
          </a:xfrm>
        </p:spPr>
        <p:txBody>
          <a:bodyPr/>
          <a:lstStyle/>
          <a:p>
            <a:pPr algn="l"/>
            <a:r>
              <a:rPr lang="nl-NL" dirty="0"/>
              <a:t>Hoe zat het ook alweer?</a:t>
            </a:r>
          </a:p>
        </p:txBody>
      </p:sp>
      <p:sp>
        <p:nvSpPr>
          <p:cNvPr id="4" name="Tekstvak 3">
            <a:extLst>
              <a:ext uri="{FF2B5EF4-FFF2-40B4-BE49-F238E27FC236}">
                <a16:creationId xmlns:a16="http://schemas.microsoft.com/office/drawing/2014/main" id="{F2C574C7-9A33-4493-9040-0A0265ADADFC}"/>
              </a:ext>
            </a:extLst>
          </p:cNvPr>
          <p:cNvSpPr txBox="1"/>
          <p:nvPr/>
        </p:nvSpPr>
        <p:spPr>
          <a:xfrm>
            <a:off x="1405783" y="1823386"/>
            <a:ext cx="7005464" cy="1569660"/>
          </a:xfrm>
          <a:prstGeom prst="rect">
            <a:avLst/>
          </a:prstGeom>
          <a:noFill/>
        </p:spPr>
        <p:txBody>
          <a:bodyPr wrap="square" rtlCol="0">
            <a:spAutoFit/>
          </a:bodyPr>
          <a:lstStyle/>
          <a:p>
            <a:pPr marL="457200" indent="-457200">
              <a:buFont typeface="Arial" panose="020B0604020202020204" pitchFamily="34" charset="0"/>
              <a:buChar char="•"/>
            </a:pPr>
            <a:endParaRPr lang="nl-NL" sz="3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nl-NL" sz="3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nl-NL" sz="3200" dirty="0">
              <a:latin typeface="Arial" panose="020B0604020202020204" pitchFamily="34" charset="0"/>
              <a:cs typeface="Arial" panose="020B0604020202020204" pitchFamily="34" charset="0"/>
            </a:endParaRPr>
          </a:p>
        </p:txBody>
      </p:sp>
      <p:sp>
        <p:nvSpPr>
          <p:cNvPr id="3" name="Tekstvak 2">
            <a:extLst>
              <a:ext uri="{FF2B5EF4-FFF2-40B4-BE49-F238E27FC236}">
                <a16:creationId xmlns:a16="http://schemas.microsoft.com/office/drawing/2014/main" id="{D76526E2-E471-41B6-87A6-77480003DA73}"/>
              </a:ext>
            </a:extLst>
          </p:cNvPr>
          <p:cNvSpPr txBox="1"/>
          <p:nvPr/>
        </p:nvSpPr>
        <p:spPr>
          <a:xfrm>
            <a:off x="1043608" y="1556792"/>
            <a:ext cx="7920880" cy="3539430"/>
          </a:xfrm>
          <a:prstGeom prst="rect">
            <a:avLst/>
          </a:prstGeom>
          <a:noFill/>
        </p:spPr>
        <p:txBody>
          <a:bodyPr wrap="square" rtlCol="0">
            <a:spAutoFit/>
          </a:bodyPr>
          <a:lstStyle/>
          <a:p>
            <a:r>
              <a:rPr lang="nl-NL" dirty="0">
                <a:solidFill>
                  <a:srgbClr val="00B050"/>
                </a:solidFill>
                <a:latin typeface="Arial" panose="020B0604020202020204" pitchFamily="34" charset="0"/>
                <a:cs typeface="Arial" panose="020B0604020202020204" pitchFamily="34" charset="0"/>
              </a:rPr>
              <a:t>Feedback is een boodschap over het gedrag of de prestaties van een ander. Feedback is onmisbaar als je met anderen samenwerkt. Je kunt daarmee zeggen dat het werk van de ander niet in orde is, of juist heel erg goed is. Het is prettig wanneer ieder daarbij de feedback regels hanteert.</a:t>
            </a:r>
          </a:p>
          <a:p>
            <a:endParaRPr lang="nl-NL" dirty="0">
              <a:latin typeface="Arial" panose="020B0604020202020204" pitchFamily="34" charset="0"/>
              <a:cs typeface="Arial" panose="020B0604020202020204" pitchFamily="34" charset="0"/>
            </a:endParaRPr>
          </a:p>
          <a:p>
            <a:r>
              <a:rPr lang="nl-NL" b="1" dirty="0">
                <a:latin typeface="Arial" panose="020B0604020202020204" pitchFamily="34" charset="0"/>
                <a:cs typeface="Arial" panose="020B0604020202020204" pitchFamily="34" charset="0"/>
              </a:rPr>
              <a:t>Je feedback kun je op de volgende wijze geven :</a:t>
            </a:r>
            <a:endParaRPr lang="nl-NL" dirty="0">
              <a:latin typeface="Arial" panose="020B0604020202020204" pitchFamily="34" charset="0"/>
              <a:cs typeface="Arial" panose="020B0604020202020204" pitchFamily="34" charset="0"/>
            </a:endParaRPr>
          </a:p>
          <a:p>
            <a:r>
              <a:rPr lang="nl-NL" dirty="0">
                <a:latin typeface="Arial" panose="020B0604020202020204" pitchFamily="34" charset="0"/>
                <a:cs typeface="Arial" panose="020B0604020202020204" pitchFamily="34" charset="0"/>
              </a:rPr>
              <a:t>• melden wat je opmerkt = feitelijk gedrag; IK ZIE………………..</a:t>
            </a:r>
          </a:p>
          <a:p>
            <a:r>
              <a:rPr lang="nl-NL" dirty="0">
                <a:latin typeface="Arial" panose="020B0604020202020204" pitchFamily="34" charset="0"/>
                <a:cs typeface="Arial" panose="020B0604020202020204" pitchFamily="34" charset="0"/>
              </a:rPr>
              <a:t>• wat het effect daarvan op jou of op de situatie is; HET EFFECT ………….</a:t>
            </a:r>
          </a:p>
          <a:p>
            <a:r>
              <a:rPr lang="nl-NL" dirty="0">
                <a:latin typeface="Arial" panose="020B0604020202020204" pitchFamily="34" charset="0"/>
                <a:cs typeface="Arial" panose="020B0604020202020204" pitchFamily="34" charset="0"/>
              </a:rPr>
              <a:t>• en je gevoel of wat jij daarvan vindt; IK VOEL……………….</a:t>
            </a:r>
          </a:p>
          <a:p>
            <a:r>
              <a:rPr lang="nl-NL" dirty="0">
                <a:latin typeface="Arial" panose="020B0604020202020204" pitchFamily="34" charset="0"/>
                <a:cs typeface="Arial" panose="020B0604020202020204" pitchFamily="34" charset="0"/>
              </a:rPr>
              <a:t>• eventueel: de gewenste situatie: IK ZOU WILLEN………..</a:t>
            </a:r>
          </a:p>
          <a:p>
            <a:endParaRPr lang="nl-NL"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nl-NL" sz="2400" dirty="0">
              <a:latin typeface="Arial" panose="020B0604020202020204" pitchFamily="34" charset="0"/>
              <a:cs typeface="Arial" panose="020B0604020202020204" pitchFamily="34" charset="0"/>
            </a:endParaRPr>
          </a:p>
        </p:txBody>
      </p:sp>
      <p:pic>
        <p:nvPicPr>
          <p:cNvPr id="7" name="Afbeelding 6" descr="Afbeelding met tekst, kaart&#10;&#10;Automatisch gegenereerde beschrijving">
            <a:extLst>
              <a:ext uri="{FF2B5EF4-FFF2-40B4-BE49-F238E27FC236}">
                <a16:creationId xmlns:a16="http://schemas.microsoft.com/office/drawing/2014/main" id="{D6C70F46-B9AC-4200-B694-B463A495E4F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20282" y="4437112"/>
            <a:ext cx="4631334" cy="2315667"/>
          </a:xfrm>
          <a:prstGeom prst="rect">
            <a:avLst/>
          </a:prstGeom>
        </p:spPr>
      </p:pic>
    </p:spTree>
    <p:extLst>
      <p:ext uri="{BB962C8B-B14F-4D97-AF65-F5344CB8AC3E}">
        <p14:creationId xmlns:p14="http://schemas.microsoft.com/office/powerpoint/2010/main" val="25338403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539F324-2E72-43F2-8F44-162E78D5F5C8}"/>
              </a:ext>
            </a:extLst>
          </p:cNvPr>
          <p:cNvSpPr>
            <a:spLocks noGrp="1"/>
          </p:cNvSpPr>
          <p:nvPr>
            <p:ph type="title"/>
          </p:nvPr>
        </p:nvSpPr>
        <p:spPr>
          <a:xfrm>
            <a:off x="1691680" y="698030"/>
            <a:ext cx="6645424" cy="648072"/>
          </a:xfrm>
        </p:spPr>
        <p:txBody>
          <a:bodyPr/>
          <a:lstStyle/>
          <a:p>
            <a:pPr algn="l"/>
            <a:r>
              <a:rPr lang="nl-NL" sz="2400" dirty="0"/>
              <a:t>De regels rondom het geven van feedback</a:t>
            </a:r>
            <a:endParaRPr lang="nl-NL" sz="2400" dirty="0">
              <a:solidFill>
                <a:schemeClr val="accent6"/>
              </a:solidFill>
            </a:endParaRPr>
          </a:p>
        </p:txBody>
      </p:sp>
      <p:sp>
        <p:nvSpPr>
          <p:cNvPr id="3" name="Tekstvak 2">
            <a:extLst>
              <a:ext uri="{FF2B5EF4-FFF2-40B4-BE49-F238E27FC236}">
                <a16:creationId xmlns:a16="http://schemas.microsoft.com/office/drawing/2014/main" id="{7B7F3D16-DB5A-4254-ACC5-4A02D664FF19}"/>
              </a:ext>
            </a:extLst>
          </p:cNvPr>
          <p:cNvSpPr txBox="1"/>
          <p:nvPr/>
        </p:nvSpPr>
        <p:spPr>
          <a:xfrm>
            <a:off x="1403648" y="1556792"/>
            <a:ext cx="7462242" cy="3693319"/>
          </a:xfrm>
          <a:prstGeom prst="rect">
            <a:avLst/>
          </a:prstGeom>
          <a:noFill/>
        </p:spPr>
        <p:txBody>
          <a:bodyPr wrap="square" rtlCol="0">
            <a:spAutoFit/>
          </a:bodyPr>
          <a:lstStyle/>
          <a:p>
            <a:pPr marL="285750" indent="-285750">
              <a:buFont typeface="Arial" panose="020B0604020202020204" pitchFamily="34" charset="0"/>
              <a:buChar char="•"/>
            </a:pPr>
            <a:r>
              <a:rPr lang="nl-NL" dirty="0">
                <a:latin typeface="Arial" panose="020B0604020202020204" pitchFamily="34" charset="0"/>
                <a:cs typeface="Arial" panose="020B0604020202020204" pitchFamily="34" charset="0"/>
              </a:rPr>
              <a:t>Wees concreet, niet oordelen, maar concreet gedrag beschrijven.</a:t>
            </a:r>
          </a:p>
          <a:p>
            <a:pPr marL="285750" indent="-285750">
              <a:buFont typeface="Arial" panose="020B0604020202020204" pitchFamily="34" charset="0"/>
              <a:buChar char="•"/>
            </a:pPr>
            <a:r>
              <a:rPr lang="nl-NL" dirty="0">
                <a:latin typeface="Arial" panose="020B0604020202020204" pitchFamily="34" charset="0"/>
                <a:cs typeface="Arial" panose="020B0604020202020204" pitchFamily="34" charset="0"/>
              </a:rPr>
              <a:t>Praat over zichtbaar en herkenbaar gedrag.</a:t>
            </a:r>
          </a:p>
          <a:p>
            <a:pPr marL="285750" indent="-285750">
              <a:buFont typeface="Arial" panose="020B0604020202020204" pitchFamily="34" charset="0"/>
              <a:buChar char="•"/>
            </a:pPr>
            <a:r>
              <a:rPr lang="nl-NL" dirty="0">
                <a:latin typeface="Arial" panose="020B0604020202020204" pitchFamily="34" charset="0"/>
                <a:cs typeface="Arial" panose="020B0604020202020204" pitchFamily="34" charset="0"/>
              </a:rPr>
              <a:t>Gebruik altijd de ‘ik’ vorm; niet ‘wij vinden’.</a:t>
            </a:r>
          </a:p>
          <a:p>
            <a:pPr marL="285750" indent="-285750">
              <a:buFont typeface="Arial" panose="020B0604020202020204" pitchFamily="34" charset="0"/>
              <a:buChar char="•"/>
            </a:pPr>
            <a:r>
              <a:rPr lang="nl-NL" dirty="0">
                <a:latin typeface="Arial" panose="020B0604020202020204" pitchFamily="34" charset="0"/>
                <a:cs typeface="Arial" panose="020B0604020202020204" pitchFamily="34" charset="0"/>
              </a:rPr>
              <a:t>Vertel wat op jou het effect is van het gedrag van de ander.</a:t>
            </a:r>
          </a:p>
          <a:p>
            <a:pPr marL="285750" indent="-285750">
              <a:buFont typeface="Arial" panose="020B0604020202020204" pitchFamily="34" charset="0"/>
              <a:buChar char="•"/>
            </a:pPr>
            <a:r>
              <a:rPr lang="nl-NL" dirty="0">
                <a:latin typeface="Arial" panose="020B0604020202020204" pitchFamily="34" charset="0"/>
                <a:cs typeface="Arial" panose="020B0604020202020204" pitchFamily="34" charset="0"/>
              </a:rPr>
              <a:t>Maak duidelijk dat het geen persoonlijke afwijzing is, maar dat het gaat om bepaald gedrag.</a:t>
            </a:r>
          </a:p>
          <a:p>
            <a:pPr marL="285750" indent="-285750">
              <a:buFont typeface="Arial" panose="020B0604020202020204" pitchFamily="34" charset="0"/>
              <a:buChar char="•"/>
            </a:pPr>
            <a:r>
              <a:rPr lang="nl-NL" dirty="0">
                <a:latin typeface="Arial" panose="020B0604020202020204" pitchFamily="34" charset="0"/>
                <a:cs typeface="Arial" panose="020B0604020202020204" pitchFamily="34" charset="0"/>
              </a:rPr>
              <a:t>Doseer de feedback, niet te veel ineens, houd het kort en bondig.</a:t>
            </a:r>
          </a:p>
          <a:p>
            <a:pPr marL="285750" indent="-285750">
              <a:buFont typeface="Arial" panose="020B0604020202020204" pitchFamily="34" charset="0"/>
              <a:buChar char="•"/>
            </a:pPr>
            <a:r>
              <a:rPr lang="nl-NL" dirty="0">
                <a:latin typeface="Arial" panose="020B0604020202020204" pitchFamily="34" charset="0"/>
                <a:cs typeface="Arial" panose="020B0604020202020204" pitchFamily="34" charset="0"/>
              </a:rPr>
              <a:t>Niet opsparen.</a:t>
            </a:r>
          </a:p>
          <a:p>
            <a:pPr marL="285750" indent="-285750">
              <a:buFont typeface="Arial" panose="020B0604020202020204" pitchFamily="34" charset="0"/>
              <a:buChar char="•"/>
            </a:pPr>
            <a:r>
              <a:rPr lang="nl-NL" dirty="0">
                <a:latin typeface="Arial" panose="020B0604020202020204" pitchFamily="34" charset="0"/>
                <a:cs typeface="Arial" panose="020B0604020202020204" pitchFamily="34" charset="0"/>
              </a:rPr>
              <a:t>Kies de juiste tijd en plaats.</a:t>
            </a:r>
          </a:p>
          <a:p>
            <a:pPr marL="285750" indent="-285750">
              <a:buFont typeface="Arial" panose="020B0604020202020204" pitchFamily="34" charset="0"/>
              <a:buChar char="•"/>
            </a:pPr>
            <a:r>
              <a:rPr lang="nl-NL" dirty="0">
                <a:latin typeface="Arial" panose="020B0604020202020204" pitchFamily="34" charset="0"/>
                <a:cs typeface="Arial" panose="020B0604020202020204" pitchFamily="34" charset="0"/>
              </a:rPr>
              <a:t>Geen oude koeien, geef zo snel mogelijk je feedback.</a:t>
            </a:r>
          </a:p>
          <a:p>
            <a:pPr marL="285750" indent="-285750">
              <a:buFont typeface="Arial" panose="020B0604020202020204" pitchFamily="34" charset="0"/>
              <a:buChar char="•"/>
            </a:pPr>
            <a:r>
              <a:rPr lang="nl-NL" dirty="0">
                <a:latin typeface="Arial" panose="020B0604020202020204" pitchFamily="34" charset="0"/>
                <a:cs typeface="Arial" panose="020B0604020202020204" pitchFamily="34" charset="0"/>
              </a:rPr>
              <a:t>Val niet aan, blijf rustig.</a:t>
            </a:r>
          </a:p>
          <a:p>
            <a:pPr marL="285750" indent="-285750">
              <a:buFont typeface="Arial" panose="020B0604020202020204" pitchFamily="34" charset="0"/>
              <a:buChar char="•"/>
            </a:pPr>
            <a:r>
              <a:rPr lang="nl-NL" dirty="0">
                <a:latin typeface="Arial" panose="020B0604020202020204" pitchFamily="34" charset="0"/>
                <a:cs typeface="Arial" panose="020B0604020202020204" pitchFamily="34" charset="0"/>
              </a:rPr>
              <a:t>Wees kort, helder en </a:t>
            </a:r>
            <a:r>
              <a:rPr lang="nl-NL" dirty="0" err="1">
                <a:latin typeface="Arial" panose="020B0604020202020204" pitchFamily="34" charset="0"/>
                <a:cs typeface="Arial" panose="020B0604020202020204" pitchFamily="34" charset="0"/>
              </a:rPr>
              <a:t>to</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the</a:t>
            </a:r>
            <a:r>
              <a:rPr lang="nl-NL" dirty="0">
                <a:latin typeface="Arial" panose="020B0604020202020204" pitchFamily="34" charset="0"/>
                <a:cs typeface="Arial" panose="020B0604020202020204" pitchFamily="34" charset="0"/>
              </a:rPr>
              <a:t> point.</a:t>
            </a:r>
          </a:p>
          <a:p>
            <a:pPr marL="285750" indent="-285750">
              <a:buFont typeface="Arial" panose="020B0604020202020204" pitchFamily="34" charset="0"/>
              <a:buChar char="•"/>
            </a:pPr>
            <a:r>
              <a:rPr lang="nl-NL" dirty="0">
                <a:latin typeface="Arial" panose="020B0604020202020204" pitchFamily="34" charset="0"/>
                <a:cs typeface="Arial" panose="020B0604020202020204" pitchFamily="34" charset="0"/>
              </a:rPr>
              <a:t>Geef aan wat je wilt; doe suggesties voor verandering in gedrag.</a:t>
            </a:r>
          </a:p>
        </p:txBody>
      </p:sp>
    </p:spTree>
    <p:extLst>
      <p:ext uri="{BB962C8B-B14F-4D97-AF65-F5344CB8AC3E}">
        <p14:creationId xmlns:p14="http://schemas.microsoft.com/office/powerpoint/2010/main" val="9894877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539F324-2E72-43F2-8F44-162E78D5F5C8}"/>
              </a:ext>
            </a:extLst>
          </p:cNvPr>
          <p:cNvSpPr>
            <a:spLocks noGrp="1"/>
          </p:cNvSpPr>
          <p:nvPr>
            <p:ph type="title"/>
          </p:nvPr>
        </p:nvSpPr>
        <p:spPr>
          <a:xfrm>
            <a:off x="1187624" y="729855"/>
            <a:ext cx="7452320" cy="648072"/>
          </a:xfrm>
        </p:spPr>
        <p:txBody>
          <a:bodyPr/>
          <a:lstStyle/>
          <a:p>
            <a:pPr algn="l"/>
            <a:r>
              <a:rPr lang="nl-NL" sz="2400" dirty="0"/>
              <a:t>De regels rondom het ontvangen van feedback</a:t>
            </a:r>
            <a:endParaRPr lang="nl-NL" sz="2400" dirty="0">
              <a:solidFill>
                <a:schemeClr val="accent6"/>
              </a:solidFill>
            </a:endParaRPr>
          </a:p>
        </p:txBody>
      </p:sp>
      <p:sp>
        <p:nvSpPr>
          <p:cNvPr id="3" name="Tekstvak 2">
            <a:extLst>
              <a:ext uri="{FF2B5EF4-FFF2-40B4-BE49-F238E27FC236}">
                <a16:creationId xmlns:a16="http://schemas.microsoft.com/office/drawing/2014/main" id="{7B7F3D16-DB5A-4254-ACC5-4A02D664FF19}"/>
              </a:ext>
            </a:extLst>
          </p:cNvPr>
          <p:cNvSpPr txBox="1"/>
          <p:nvPr/>
        </p:nvSpPr>
        <p:spPr>
          <a:xfrm>
            <a:off x="827584" y="1556792"/>
            <a:ext cx="8674013" cy="4247317"/>
          </a:xfrm>
          <a:prstGeom prst="rect">
            <a:avLst/>
          </a:prstGeom>
          <a:noFill/>
        </p:spPr>
        <p:txBody>
          <a:bodyPr wrap="square" rtlCol="0">
            <a:spAutoFit/>
          </a:bodyPr>
          <a:lstStyle/>
          <a:p>
            <a:r>
              <a:rPr lang="nl-NL" b="1" dirty="0">
                <a:solidFill>
                  <a:srgbClr val="00B050"/>
                </a:solidFill>
                <a:latin typeface="Arial" panose="020B0604020202020204" pitchFamily="34" charset="0"/>
                <a:cs typeface="Arial" panose="020B0604020202020204" pitchFamily="34" charset="0"/>
              </a:rPr>
              <a:t>Tips voor de ontvanger van feedback:</a:t>
            </a:r>
            <a:endParaRPr lang="nl-NL" dirty="0">
              <a:solidFill>
                <a:srgbClr val="00B05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nl-NL" dirty="0">
                <a:latin typeface="Arial" panose="020B0604020202020204" pitchFamily="34" charset="0"/>
                <a:cs typeface="Arial" panose="020B0604020202020204" pitchFamily="34" charset="0"/>
              </a:rPr>
              <a:t> Luister open en onbevangen.</a:t>
            </a:r>
          </a:p>
          <a:p>
            <a:pPr marL="285750" indent="-285750">
              <a:buFont typeface="Arial" panose="020B0604020202020204" pitchFamily="34" charset="0"/>
              <a:buChar char="•"/>
            </a:pPr>
            <a:r>
              <a:rPr lang="nl-NL" dirty="0">
                <a:latin typeface="Arial" panose="020B0604020202020204" pitchFamily="34" charset="0"/>
                <a:cs typeface="Arial" panose="020B0604020202020204" pitchFamily="34" charset="0"/>
              </a:rPr>
              <a:t> Val niet in de rede.</a:t>
            </a:r>
          </a:p>
          <a:p>
            <a:pPr marL="285750" indent="-285750">
              <a:buFont typeface="Arial" panose="020B0604020202020204" pitchFamily="34" charset="0"/>
              <a:buChar char="•"/>
            </a:pPr>
            <a:r>
              <a:rPr lang="nl-NL" dirty="0">
                <a:latin typeface="Arial" panose="020B0604020202020204" pitchFamily="34" charset="0"/>
                <a:cs typeface="Arial" panose="020B0604020202020204" pitchFamily="34" charset="0"/>
              </a:rPr>
              <a:t> Stel vragen ter verduidelijking, vraag verduidelijking over wat je niet  begrijpt.</a:t>
            </a:r>
          </a:p>
          <a:p>
            <a:pPr marL="285750" indent="-285750">
              <a:buFont typeface="Arial" panose="020B0604020202020204" pitchFamily="34" charset="0"/>
              <a:buChar char="•"/>
            </a:pPr>
            <a:r>
              <a:rPr lang="nl-NL" dirty="0">
                <a:latin typeface="Arial" panose="020B0604020202020204" pitchFamily="34" charset="0"/>
                <a:cs typeface="Arial" panose="020B0604020202020204" pitchFamily="34" charset="0"/>
              </a:rPr>
              <a:t> Ontken de ervaring en gevoelens van de ander niet verdedig niet en leg</a:t>
            </a:r>
          </a:p>
          <a:p>
            <a:pPr marL="285750" indent="-285750">
              <a:buFont typeface="Arial" panose="020B0604020202020204" pitchFamily="34" charset="0"/>
              <a:buChar char="•"/>
            </a:pPr>
            <a:r>
              <a:rPr lang="nl-NL" dirty="0">
                <a:latin typeface="Arial" panose="020B0604020202020204" pitchFamily="34" charset="0"/>
                <a:cs typeface="Arial" panose="020B0604020202020204" pitchFamily="34" charset="0"/>
              </a:rPr>
              <a:t>  niet uit.</a:t>
            </a:r>
          </a:p>
          <a:p>
            <a:pPr marL="285750" indent="-285750">
              <a:buFont typeface="Arial" panose="020B0604020202020204" pitchFamily="34" charset="0"/>
              <a:buChar char="•"/>
            </a:pPr>
            <a:r>
              <a:rPr lang="nl-NL" dirty="0">
                <a:latin typeface="Arial" panose="020B0604020202020204" pitchFamily="34" charset="0"/>
                <a:cs typeface="Arial" panose="020B0604020202020204" pitchFamily="34" charset="0"/>
              </a:rPr>
              <a:t> Speel de bal niet terug, ja maar jij…..</a:t>
            </a:r>
          </a:p>
          <a:p>
            <a:pPr marL="285750" indent="-285750">
              <a:buFont typeface="Arial" panose="020B0604020202020204" pitchFamily="34" charset="0"/>
              <a:buChar char="•"/>
            </a:pPr>
            <a:r>
              <a:rPr lang="nl-NL" dirty="0">
                <a:latin typeface="Arial" panose="020B0604020202020204" pitchFamily="34" charset="0"/>
                <a:cs typeface="Arial" panose="020B0604020202020204" pitchFamily="34" charset="0"/>
              </a:rPr>
              <a:t> Laat weten of je de feedback herkent.</a:t>
            </a:r>
          </a:p>
          <a:p>
            <a:pPr marL="285750" indent="-285750">
              <a:buFont typeface="Arial" panose="020B0604020202020204" pitchFamily="34" charset="0"/>
              <a:buChar char="•"/>
            </a:pPr>
            <a:r>
              <a:rPr lang="nl-NL" dirty="0">
                <a:latin typeface="Arial" panose="020B0604020202020204" pitchFamily="34" charset="0"/>
                <a:cs typeface="Arial" panose="020B0604020202020204" pitchFamily="34" charset="0"/>
              </a:rPr>
              <a:t> Laat weten wat je niet herkent.</a:t>
            </a:r>
          </a:p>
          <a:p>
            <a:pPr marL="285750" indent="-285750">
              <a:buFont typeface="Arial" panose="020B0604020202020204" pitchFamily="34" charset="0"/>
              <a:buChar char="•"/>
            </a:pPr>
            <a:r>
              <a:rPr lang="nl-NL" dirty="0">
                <a:latin typeface="Arial" panose="020B0604020202020204" pitchFamily="34" charset="0"/>
                <a:cs typeface="Arial" panose="020B0604020202020204" pitchFamily="34" charset="0"/>
              </a:rPr>
              <a:t> Neem de ander en de feedback serieus.</a:t>
            </a:r>
          </a:p>
          <a:p>
            <a:pPr marL="285750" indent="-285750">
              <a:buFont typeface="Arial" panose="020B0604020202020204" pitchFamily="34" charset="0"/>
              <a:buChar char="•"/>
            </a:pPr>
            <a:r>
              <a:rPr lang="nl-NL" dirty="0">
                <a:latin typeface="Arial" panose="020B0604020202020204" pitchFamily="34" charset="0"/>
                <a:cs typeface="Arial" panose="020B0604020202020204" pitchFamily="34" charset="0"/>
              </a:rPr>
              <a:t> Accepteer geen beschuldigingen, interpretaties of moraliserende uitspraken.</a:t>
            </a:r>
          </a:p>
          <a:p>
            <a:pPr marL="285750" indent="-285750">
              <a:buFont typeface="Arial" panose="020B0604020202020204" pitchFamily="34" charset="0"/>
              <a:buChar char="•"/>
            </a:pPr>
            <a:r>
              <a:rPr lang="nl-NL" dirty="0">
                <a:latin typeface="Arial" panose="020B0604020202020204" pitchFamily="34" charset="0"/>
                <a:cs typeface="Arial" panose="020B0604020202020204" pitchFamily="34" charset="0"/>
              </a:rPr>
              <a:t> Zoek geen steun bij anderen.</a:t>
            </a:r>
          </a:p>
          <a:p>
            <a:pPr marL="285750" indent="-285750">
              <a:buFont typeface="Arial" panose="020B0604020202020204" pitchFamily="34" charset="0"/>
              <a:buChar char="•"/>
            </a:pPr>
            <a:r>
              <a:rPr lang="nl-NL" dirty="0">
                <a:latin typeface="Arial" panose="020B0604020202020204" pitchFamily="34" charset="0"/>
                <a:cs typeface="Arial" panose="020B0604020202020204" pitchFamily="34" charset="0"/>
              </a:rPr>
              <a:t> Beschouw feedback als advies.</a:t>
            </a:r>
          </a:p>
          <a:p>
            <a:pPr marL="285750" indent="-285750">
              <a:buFont typeface="Arial" panose="020B0604020202020204" pitchFamily="34" charset="0"/>
              <a:buChar char="•"/>
            </a:pPr>
            <a:r>
              <a:rPr lang="nl-NL" dirty="0">
                <a:latin typeface="Arial" panose="020B0604020202020204" pitchFamily="34" charset="0"/>
                <a:cs typeface="Arial" panose="020B0604020202020204" pitchFamily="34" charset="0"/>
              </a:rPr>
              <a:t> Zie feedback als een kans om te leren en niet als aanval.</a:t>
            </a:r>
          </a:p>
          <a:p>
            <a:pPr marL="285750" indent="-285750">
              <a:buFont typeface="Arial" panose="020B0604020202020204" pitchFamily="34" charset="0"/>
              <a:buChar char="•"/>
            </a:pPr>
            <a:r>
              <a:rPr lang="nl-NL" dirty="0">
                <a:latin typeface="Arial" panose="020B0604020202020204" pitchFamily="34" charset="0"/>
                <a:cs typeface="Arial" panose="020B0604020202020204" pitchFamily="34" charset="0"/>
              </a:rPr>
              <a:t> Bedank de feedbackgever voor zijn moeite.</a:t>
            </a:r>
          </a:p>
        </p:txBody>
      </p:sp>
    </p:spTree>
    <p:extLst>
      <p:ext uri="{BB962C8B-B14F-4D97-AF65-F5344CB8AC3E}">
        <p14:creationId xmlns:p14="http://schemas.microsoft.com/office/powerpoint/2010/main" val="5586242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B28133D-63F3-4493-99DF-62508C6B913C}"/>
              </a:ext>
            </a:extLst>
          </p:cNvPr>
          <p:cNvSpPr>
            <a:spLocks noGrp="1"/>
          </p:cNvSpPr>
          <p:nvPr>
            <p:ph type="title"/>
          </p:nvPr>
        </p:nvSpPr>
        <p:spPr>
          <a:xfrm>
            <a:off x="2267744" y="407801"/>
            <a:ext cx="6645424" cy="648072"/>
          </a:xfrm>
        </p:spPr>
        <p:txBody>
          <a:bodyPr/>
          <a:lstStyle/>
          <a:p>
            <a:pPr algn="l"/>
            <a:r>
              <a:rPr lang="nl-NL" dirty="0"/>
              <a:t>Aan de slag</a:t>
            </a:r>
          </a:p>
        </p:txBody>
      </p:sp>
      <p:sp>
        <p:nvSpPr>
          <p:cNvPr id="3" name="Tijdelijke aanduiding voor inhoud 2">
            <a:extLst>
              <a:ext uri="{FF2B5EF4-FFF2-40B4-BE49-F238E27FC236}">
                <a16:creationId xmlns:a16="http://schemas.microsoft.com/office/drawing/2014/main" id="{E9AB161F-A546-4682-BAF2-6DE7EF8CEDDE}"/>
              </a:ext>
            </a:extLst>
          </p:cNvPr>
          <p:cNvSpPr>
            <a:spLocks noGrp="1"/>
          </p:cNvSpPr>
          <p:nvPr>
            <p:ph idx="1"/>
          </p:nvPr>
        </p:nvSpPr>
        <p:spPr/>
        <p:txBody>
          <a:bodyPr/>
          <a:lstStyle/>
          <a:p>
            <a:r>
              <a:rPr lang="nl-NL" dirty="0"/>
              <a:t>Je vult voor iedereen uit je groepje een feedbackformulier in </a:t>
            </a:r>
          </a:p>
          <a:p>
            <a:r>
              <a:rPr lang="nl-NL" dirty="0"/>
              <a:t>Houd daarbij de regels voor het geven van feedback in je achterhoofd </a:t>
            </a:r>
            <a:r>
              <a:rPr lang="nl-NL" dirty="0">
                <a:sym typeface="Wingdings" panose="05000000000000000000" pitchFamily="2" charset="2"/>
              </a:rPr>
              <a:t> </a:t>
            </a:r>
          </a:p>
          <a:p>
            <a:endParaRPr lang="nl-NL" dirty="0">
              <a:sym typeface="Wingdings" panose="05000000000000000000" pitchFamily="2" charset="2"/>
            </a:endParaRPr>
          </a:p>
          <a:p>
            <a:endParaRPr lang="nl-NL" dirty="0">
              <a:sym typeface="Wingdings" panose="05000000000000000000" pitchFamily="2" charset="2"/>
            </a:endParaRPr>
          </a:p>
          <a:p>
            <a:r>
              <a:rPr lang="nl-NL" dirty="0">
                <a:sym typeface="Wingdings" panose="05000000000000000000" pitchFamily="2" charset="2"/>
              </a:rPr>
              <a:t>Per groepje gaan we aan de slag met het bespreken van de feedback</a:t>
            </a:r>
          </a:p>
          <a:p>
            <a:r>
              <a:rPr lang="nl-NL" dirty="0">
                <a:sym typeface="Wingdings" panose="05000000000000000000" pitchFamily="2" charset="2"/>
              </a:rPr>
              <a:t>12.00 uur sluiten we gezamenlijk af</a:t>
            </a:r>
          </a:p>
          <a:p>
            <a:endParaRPr lang="nl-NL" dirty="0">
              <a:sym typeface="Wingdings" panose="05000000000000000000" pitchFamily="2" charset="2"/>
            </a:endParaRPr>
          </a:p>
          <a:p>
            <a:endParaRPr lang="nl-NL" dirty="0">
              <a:sym typeface="Wingdings" panose="05000000000000000000" pitchFamily="2" charset="2"/>
            </a:endParaRPr>
          </a:p>
          <a:p>
            <a:endParaRPr lang="nl-NL" dirty="0"/>
          </a:p>
          <a:p>
            <a:endParaRPr lang="nl-NL" dirty="0"/>
          </a:p>
          <a:p>
            <a:endParaRPr lang="nl-NL" dirty="0"/>
          </a:p>
        </p:txBody>
      </p:sp>
    </p:spTree>
    <p:extLst>
      <p:ext uri="{BB962C8B-B14F-4D97-AF65-F5344CB8AC3E}">
        <p14:creationId xmlns:p14="http://schemas.microsoft.com/office/powerpoint/2010/main" val="4249354249"/>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FB6FB2E91BF7E4A93A04AA7884354DE" ma:contentTypeVersion="6" ma:contentTypeDescription="Een nieuw document maken." ma:contentTypeScope="" ma:versionID="ff60e6f5c7c3ade533cba415742be29a">
  <xsd:schema xmlns:xsd="http://www.w3.org/2001/XMLSchema" xmlns:xs="http://www.w3.org/2001/XMLSchema" xmlns:p="http://schemas.microsoft.com/office/2006/metadata/properties" xmlns:ns3="79f52116-f071-4e3c-987f-887d891faf36" targetNamespace="http://schemas.microsoft.com/office/2006/metadata/properties" ma:root="true" ma:fieldsID="cd480984b512281519fb3706f73e20f1" ns3:_="">
    <xsd:import namespace="79f52116-f071-4e3c-987f-887d891faf36"/>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9f52116-f071-4e3c-987f-887d891faf3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1DC7485-8150-4CD5-993D-8B5253A2557F}">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3EA7E46C-5335-4328-A081-1D14AA7AF27D}">
  <ds:schemaRefs>
    <ds:schemaRef ds:uri="http://schemas.microsoft.com/sharepoint/v3/contenttype/forms"/>
  </ds:schemaRefs>
</ds:datastoreItem>
</file>

<file path=customXml/itemProps3.xml><?xml version="1.0" encoding="utf-8"?>
<ds:datastoreItem xmlns:ds="http://schemas.openxmlformats.org/officeDocument/2006/customXml" ds:itemID="{458C9E2D-B8AE-41A6-BF5C-0B33D2D7A75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9f52116-f071-4e3c-987f-887d891faf3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440</TotalTime>
  <Words>488</Words>
  <Application>Microsoft Office PowerPoint</Application>
  <PresentationFormat>Diavoorstelling (4:3)</PresentationFormat>
  <Paragraphs>61</Paragraphs>
  <Slides>6</Slides>
  <Notes>4</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6</vt:i4>
      </vt:variant>
    </vt:vector>
  </HeadingPairs>
  <TitlesOfParts>
    <vt:vector size="9" baseType="lpstr">
      <vt:lpstr>Arial</vt:lpstr>
      <vt:lpstr>Calibri</vt:lpstr>
      <vt:lpstr>Kantoorthema</vt:lpstr>
      <vt:lpstr>PowerPoint-presentatie</vt:lpstr>
      <vt:lpstr>Programma</vt:lpstr>
      <vt:lpstr>Hoe zat het ook alweer?</vt:lpstr>
      <vt:lpstr>De regels rondom het geven van feedback</vt:lpstr>
      <vt:lpstr>De regels rondom het ontvangen van feedback</vt:lpstr>
      <vt:lpstr>Aan de slag</vt:lpstr>
    </vt:vector>
  </TitlesOfParts>
  <Company>Helicon Opleidingen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Miriam Oostdijk</dc:creator>
  <cp:lastModifiedBy>Valerie van den Berg</cp:lastModifiedBy>
  <cp:revision>39</cp:revision>
  <dcterms:created xsi:type="dcterms:W3CDTF">2013-11-15T15:05:42Z</dcterms:created>
  <dcterms:modified xsi:type="dcterms:W3CDTF">2019-12-05T10:46:40Z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0x0101005FB6FB2E91BF7E4A93A04AA7884354DE</vt:lpwstr>
  </property>
</Properties>
</file>